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6" name="Shape 106"/>
          <p:cNvSpPr/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Shape 63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Shape 64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Shape 77"/>
          <p:cNvSpPr/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Shape 79"/>
          <p:cNvSpPr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Shape 97"/>
          <p:cNvSpPr/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1.g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2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4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4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1.g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4.jpeg"/><Relationship Id="rId4" Type="http://schemas.openxmlformats.org/officeDocument/2006/relationships/image" Target="../media/image4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5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Trinity Relationship</a:t>
            </a:r>
          </a:p>
        </p:txBody>
      </p:sp>
      <p:sp>
        <p:nvSpPr>
          <p:cNvPr id="132" name="Shape 13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Isaiah 6:1–8; Romans 8:12–17; John 3:1–17</a:t>
            </a:r>
          </a:p>
        </p:txBody>
      </p:sp>
      <p:pic>
        <p:nvPicPr>
          <p:cNvPr id="133" name="Trinity-Sunday_ss_417544840-790x4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7474" y="528787"/>
            <a:ext cx="6249852" cy="3164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holy_trinity-1600x1200-1024x768.jpg"/>
          <p:cNvPicPr>
            <a:picLocks noChangeAspect="1"/>
          </p:cNvPicPr>
          <p:nvPr/>
        </p:nvPicPr>
        <p:blipFill>
          <a:blip r:embed="rId3">
            <a:extLst/>
          </a:blip>
          <a:srcRect l="6111" t="0" r="6111" b="0"/>
          <a:stretch>
            <a:fillRect/>
          </a:stretch>
        </p:blipFill>
        <p:spPr>
          <a:xfrm>
            <a:off x="1873972" y="921940"/>
            <a:ext cx="9256845" cy="7909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rcRect l="0" t="97" r="0" b="97"/>
          <a:stretch>
            <a:fillRect/>
          </a:stretch>
        </p:blipFill>
        <p:spPr>
          <a:xfrm>
            <a:off x="2045096" y="675481"/>
            <a:ext cx="8914438" cy="840278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785668" y="1766613"/>
            <a:ext cx="374712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 believe in God, </a:t>
            </a:r>
          </a:p>
          <a:p>
            <a:pPr/>
            <a:r>
              <a:t>the Father Almighty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rcRect l="0" t="97" r="0" b="97"/>
          <a:stretch>
            <a:fillRect/>
          </a:stretch>
        </p:blipFill>
        <p:spPr>
          <a:xfrm>
            <a:off x="2045096" y="675481"/>
            <a:ext cx="8914438" cy="840278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9140661" y="4305300"/>
            <a:ext cx="368349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 believe in Jesus </a:t>
            </a:r>
          </a:p>
          <a:p>
            <a:pPr/>
            <a:r>
              <a:t>Christ, his only Son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rcRect l="0" t="97" r="0" b="97"/>
          <a:stretch>
            <a:fillRect/>
          </a:stretch>
        </p:blipFill>
        <p:spPr>
          <a:xfrm>
            <a:off x="2045096" y="675481"/>
            <a:ext cx="8914438" cy="840278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241726" y="5070976"/>
            <a:ext cx="282155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 believe in</a:t>
            </a:r>
          </a:p>
          <a:p>
            <a:pPr/>
            <a:r>
              <a:t>the Holy Spirit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507999" y="5533943"/>
            <a:ext cx="11988801" cy="2032001"/>
          </a:xfrm>
          <a:prstGeom prst="rect">
            <a:avLst/>
          </a:prstGeom>
        </p:spPr>
        <p:txBody>
          <a:bodyPr/>
          <a:lstStyle/>
          <a:p>
            <a:pPr/>
            <a:r>
              <a:t>Nicene Creed: #880</a:t>
            </a:r>
          </a:p>
          <a:p>
            <a:pPr>
              <a:lnSpc>
                <a:spcPct val="100000"/>
              </a:lnSpc>
              <a:spcBef>
                <a:spcPts val="4200"/>
              </a:spcBef>
              <a:defRPr cap="none" sz="3400">
                <a:latin typeface="+mn-lt"/>
                <a:ea typeface="+mn-ea"/>
                <a:cs typeface="+mn-cs"/>
                <a:sym typeface="Gill Sans"/>
              </a:defRPr>
            </a:pPr>
            <a:r>
              <a:t>“Of the Father’s love begotten, ere the worlds began to be…”</a:t>
            </a:r>
          </a:p>
        </p:txBody>
      </p:sp>
      <p:pic>
        <p:nvPicPr>
          <p:cNvPr id="180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Holy-trinity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0428" y="734773"/>
            <a:ext cx="4884037" cy="4578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44ac11d9a7766182939dba5b973f3392_how-to-draw-the-ancient-celtic-knot-symbol-triquetra-in-adobe-celtic-trinity-knot-drawing_1280-720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873972" y="627693"/>
            <a:ext cx="9256844" cy="8497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trinity-mark-jennings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3490317" y="684110"/>
            <a:ext cx="6023973" cy="8353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280441" y="606222"/>
            <a:ext cx="6306712" cy="5538136"/>
          </a:xfrm>
          <a:prstGeom prst="rect">
            <a:avLst/>
          </a:prstGeom>
        </p:spPr>
      </p:pic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Atom Analogy</a:t>
            </a:r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2" name="carbon-atom.png"/>
          <p:cNvPicPr>
            <a:picLocks noChangeAspect="1"/>
          </p:cNvPicPr>
          <p:nvPr/>
        </p:nvPicPr>
        <p:blipFill>
          <a:blip r:embed="rId3">
            <a:extLst/>
          </a:blip>
          <a:srcRect l="0" t="213" r="0" b="213"/>
          <a:stretch>
            <a:fillRect/>
          </a:stretch>
        </p:blipFill>
        <p:spPr>
          <a:xfrm>
            <a:off x="1171178" y="4602410"/>
            <a:ext cx="4502985" cy="451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Trinity-Sunday_cross-only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679284" y="606222"/>
            <a:ext cx="7093476" cy="5538136"/>
          </a:xfrm>
          <a:prstGeom prst="rect">
            <a:avLst/>
          </a:prstGeom>
        </p:spPr>
      </p:pic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Human Analogy</a:t>
            </a:r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8" name="mindbodyspirit1.png"/>
          <p:cNvPicPr>
            <a:picLocks noChangeAspect="1"/>
          </p:cNvPicPr>
          <p:nvPr/>
        </p:nvPicPr>
        <p:blipFill>
          <a:blip r:embed="rId3">
            <a:extLst/>
          </a:blip>
          <a:srcRect l="10080" t="0" r="10080" b="0"/>
          <a:stretch>
            <a:fillRect/>
          </a:stretch>
        </p:blipFill>
        <p:spPr>
          <a:xfrm>
            <a:off x="565469" y="4602410"/>
            <a:ext cx="4876202" cy="451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Trinity-Sunday_cross-only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889000"/>
            <a:ext cx="5981700" cy="3937000"/>
          </a:xfrm>
          <a:prstGeom prst="rect">
            <a:avLst/>
          </a:prstGeom>
        </p:spPr>
      </p:pic>
      <p:pic>
        <p:nvPicPr>
          <p:cNvPr id="202" name="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4914900"/>
            <a:ext cx="5981700" cy="3975100"/>
          </a:xfrm>
          <a:prstGeom prst="rect">
            <a:avLst/>
          </a:prstGeom>
        </p:spPr>
      </p:pic>
      <p:pic>
        <p:nvPicPr>
          <p:cNvPr id="203" name="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88950" y="885823"/>
            <a:ext cx="5829301" cy="8001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280441" y="606222"/>
            <a:ext cx="6306712" cy="5538136"/>
          </a:xfrm>
          <a:prstGeom prst="rect">
            <a:avLst/>
          </a:prstGeom>
        </p:spPr>
      </p:pic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Isaiah</a:t>
            </a:r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8" name="web3-holy-trinity-painting-art-religious-father-son-holy-spirit-shutterstock_236732077-renata-sedmakova-shutterstock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302" y="5202842"/>
            <a:ext cx="6517264" cy="3258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Trinity-Sunday_cross-only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13504" y="7924188"/>
            <a:ext cx="1268297" cy="1197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Shield-Trinity-Scutum-Fidei-English.png"/>
          <p:cNvPicPr>
            <a:picLocks noChangeAspect="1"/>
          </p:cNvPicPr>
          <p:nvPr/>
        </p:nvPicPr>
        <p:blipFill>
          <a:blip r:embed="rId3">
            <a:extLst/>
          </a:blip>
          <a:srcRect l="1030" t="0" r="1030" b="0"/>
          <a:stretch>
            <a:fillRect/>
          </a:stretch>
        </p:blipFill>
        <p:spPr>
          <a:xfrm>
            <a:off x="1873972" y="623347"/>
            <a:ext cx="9256844" cy="8506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xfrm>
            <a:off x="508000" y="5533943"/>
            <a:ext cx="11988800" cy="2032001"/>
          </a:xfrm>
          <a:prstGeom prst="rect">
            <a:avLst/>
          </a:prstGeom>
        </p:spPr>
        <p:txBody>
          <a:bodyPr/>
          <a:lstStyle/>
          <a:p>
            <a:pPr defTabSz="268731">
              <a:defRPr sz="2944"/>
            </a:pPr>
            <a:r>
              <a:t>Nicene Creed: #880</a:t>
            </a:r>
          </a:p>
          <a:p>
            <a:pPr defTabSz="268731">
              <a:lnSpc>
                <a:spcPct val="100000"/>
              </a:lnSpc>
              <a:spcBef>
                <a:spcPts val="1900"/>
              </a:spcBef>
              <a:defRPr cap="none" sz="1840">
                <a:latin typeface="+mn-lt"/>
                <a:ea typeface="+mn-ea"/>
                <a:cs typeface="+mn-cs"/>
                <a:sym typeface="Gill Sans"/>
              </a:defRPr>
            </a:pPr>
            <a:r>
              <a:t>“Of the Father’s love begotten, ere the worlds began to be…</a:t>
            </a:r>
          </a:p>
          <a:p>
            <a:pPr defTabSz="268731">
              <a:lnSpc>
                <a:spcPct val="100000"/>
              </a:lnSpc>
              <a:spcBef>
                <a:spcPts val="1900"/>
              </a:spcBef>
              <a:defRPr cap="none" sz="1840">
                <a:latin typeface="+mn-lt"/>
                <a:ea typeface="+mn-ea"/>
                <a:cs typeface="+mn-cs"/>
                <a:sym typeface="Gill Sans"/>
              </a:defRPr>
            </a:pPr>
            <a:r>
              <a:t>Christ, to thee with God the Father, and, O Holy Ghost, to thee, </a:t>
            </a:r>
          </a:p>
          <a:p>
            <a:pPr defTabSz="268731">
              <a:lnSpc>
                <a:spcPct val="100000"/>
              </a:lnSpc>
              <a:spcBef>
                <a:spcPts val="1900"/>
              </a:spcBef>
              <a:defRPr cap="none" sz="1840">
                <a:latin typeface="+mn-lt"/>
                <a:ea typeface="+mn-ea"/>
                <a:cs typeface="+mn-cs"/>
                <a:sym typeface="Gill Sans"/>
              </a:defRPr>
            </a:pPr>
            <a:r>
              <a:t>hymn and chant and high thanksgiving, and unwearied praises be…”</a:t>
            </a:r>
          </a:p>
        </p:txBody>
      </p:sp>
      <p:pic>
        <p:nvPicPr>
          <p:cNvPr id="209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Holy-trinity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0428" y="734773"/>
            <a:ext cx="4884037" cy="4578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558884" y="770719"/>
            <a:ext cx="4876007" cy="3849639"/>
          </a:xfrm>
          <a:prstGeom prst="rect">
            <a:avLst/>
          </a:prstGeom>
        </p:spPr>
      </p:pic>
      <p:sp>
        <p:nvSpPr>
          <p:cNvPr id="213" name="Shape 213"/>
          <p:cNvSpPr/>
          <p:nvPr>
            <p:ph type="title"/>
          </p:nvPr>
        </p:nvSpPr>
        <p:spPr>
          <a:xfrm>
            <a:off x="508000" y="1003300"/>
            <a:ext cx="5829300" cy="60706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  <a:defRPr cap="none" sz="3600">
                <a:latin typeface="+mn-lt"/>
                <a:ea typeface="+mn-ea"/>
                <a:cs typeface="+mn-cs"/>
                <a:sym typeface="Gill Sans"/>
              </a:defRPr>
            </a:pPr>
            <a:r>
              <a:t>Be a Person vs.</a:t>
            </a:r>
          </a:p>
          <a:p>
            <a:pPr algn="ctr">
              <a:lnSpc>
                <a:spcPct val="100000"/>
              </a:lnSpc>
              <a:defRPr cap="none" sz="3600">
                <a:latin typeface="+mn-lt"/>
                <a:ea typeface="+mn-ea"/>
                <a:cs typeface="+mn-cs"/>
                <a:sym typeface="Gill Sans"/>
              </a:defRPr>
            </a:pPr>
            <a:r>
              <a:t>Be an Individual</a:t>
            </a:r>
          </a:p>
          <a:p>
            <a:pPr algn="ctr">
              <a:lnSpc>
                <a:spcPct val="100000"/>
              </a:lnSpc>
              <a:defRPr cap="none" sz="3600">
                <a:latin typeface="+mn-lt"/>
                <a:ea typeface="+mn-ea"/>
                <a:cs typeface="+mn-cs"/>
                <a:sym typeface="Gill Sans"/>
              </a:defRPr>
            </a:pPr>
          </a:p>
          <a:p>
            <a:pPr algn="ctr">
              <a:lnSpc>
                <a:spcPct val="100000"/>
              </a:lnSpc>
              <a:defRPr cap="none" sz="3600">
                <a:latin typeface="+mn-lt"/>
                <a:ea typeface="+mn-ea"/>
                <a:cs typeface="+mn-cs"/>
                <a:sym typeface="Gill Sans"/>
              </a:defRPr>
            </a:pPr>
            <a:r>
              <a:t>“One cannot really be a person except in community.”</a:t>
            </a:r>
          </a:p>
        </p:txBody>
      </p:sp>
      <p:pic>
        <p:nvPicPr>
          <p:cNvPr id="214" name="738608_orig.jpg"/>
          <p:cNvPicPr>
            <a:picLocks noChangeAspect="1"/>
          </p:cNvPicPr>
          <p:nvPr/>
        </p:nvPicPr>
        <p:blipFill>
          <a:blip r:embed="rId3">
            <a:extLst/>
          </a:blip>
          <a:srcRect l="789" t="0" r="0" b="0"/>
          <a:stretch>
            <a:fillRect/>
          </a:stretch>
        </p:blipFill>
        <p:spPr>
          <a:xfrm>
            <a:off x="521415" y="4621958"/>
            <a:ext cx="6609804" cy="4480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Trinity-Sunday_cross-only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believe in the holy Spirit,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holy catholic church,</a:t>
            </a:r>
          </a:p>
          <a:p>
            <a:pPr>
              <a:buBlip>
                <a:blip r:embed="rId2"/>
              </a:buBlip>
            </a:pPr>
            <a:r>
              <a:t>the communion of saints,</a:t>
            </a:r>
          </a:p>
          <a:p>
            <a:pPr>
              <a:buBlip>
                <a:blip r:embed="rId2"/>
              </a:buBlip>
            </a:pPr>
            <a:r>
              <a:t>the forgiveness of sins,</a:t>
            </a:r>
          </a:p>
          <a:p>
            <a:pPr>
              <a:buBlip>
                <a:blip r:embed="rId2"/>
              </a:buBlip>
            </a:pPr>
            <a:r>
              <a:t>the resurrection of the body</a:t>
            </a:r>
          </a:p>
          <a:p>
            <a:pPr>
              <a:buBlip>
                <a:blip r:embed="rId2"/>
              </a:buBlip>
            </a:pPr>
            <a:r>
              <a:t>and the life everlasting</a:t>
            </a:r>
          </a:p>
        </p:txBody>
      </p:sp>
      <p:pic>
        <p:nvPicPr>
          <p:cNvPr id="219" name="Trinity-Sunday_cross-onl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subpage---here-am-i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387" y="3344465"/>
            <a:ext cx="11605856" cy="3064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Trinity Relationship</a:t>
            </a:r>
          </a:p>
        </p:txBody>
      </p:sp>
      <p:sp>
        <p:nvSpPr>
          <p:cNvPr id="225" name="Shape 225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Isaiah 6:1–8; Romans 8:12–17; John 3:1–17</a:t>
            </a:r>
          </a:p>
        </p:txBody>
      </p:sp>
      <p:pic>
        <p:nvPicPr>
          <p:cNvPr id="226" name="Trinity-Sunday_ss_417544840-790x4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7474" y="528787"/>
            <a:ext cx="6249852" cy="3164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280441" y="606222"/>
            <a:ext cx="6306712" cy="5538136"/>
          </a:xfrm>
          <a:prstGeom prst="rect">
            <a:avLst/>
          </a:prstGeom>
        </p:spPr>
      </p:pic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John</a:t>
            </a:r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4" name="Unknown.jpg"/>
          <p:cNvPicPr>
            <a:picLocks noChangeAspect="1"/>
          </p:cNvPicPr>
          <p:nvPr/>
        </p:nvPicPr>
        <p:blipFill>
          <a:blip r:embed="rId3">
            <a:extLst/>
          </a:blip>
          <a:srcRect l="314" t="0" r="314" b="0"/>
          <a:stretch>
            <a:fillRect/>
          </a:stretch>
        </p:blipFill>
        <p:spPr>
          <a:xfrm>
            <a:off x="482302" y="5202842"/>
            <a:ext cx="6517264" cy="3258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Trinity-Sunday_cross-only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Romans</a:t>
            </a:r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644617" y="3449213"/>
            <a:ext cx="9715566" cy="5390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83555127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0613" y="649975"/>
            <a:ext cx="9143574" cy="8453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Eglise_Saint-Samson_Bobital_Côtes_darmor_France_La_Trinité_rosace_facade_ouest_5685.jpg"/>
          <p:cNvPicPr>
            <a:picLocks noChangeAspect="1"/>
          </p:cNvPicPr>
          <p:nvPr/>
        </p:nvPicPr>
        <p:blipFill>
          <a:blip r:embed="rId3">
            <a:extLst/>
          </a:blip>
          <a:srcRect l="0" t="3772" r="0" b="3772"/>
          <a:stretch>
            <a:fillRect/>
          </a:stretch>
        </p:blipFill>
        <p:spPr>
          <a:xfrm>
            <a:off x="1930613" y="649975"/>
            <a:ext cx="9143574" cy="8453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Holy-Trinity-window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7574" y="552113"/>
            <a:ext cx="7089652" cy="8649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Holy_Trinity_from_Church_of_the_Deposition_from_Borodava-660x35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677" y="906553"/>
            <a:ext cx="12493454" cy="6625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Trinity-Sunday_cross-on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504" y="7924188"/>
            <a:ext cx="1268297" cy="1197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1777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2303" y="926522"/>
            <a:ext cx="7900184" cy="7900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